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D4CB"/>
          </a:solidFill>
        </a:fill>
      </a:tcStyle>
    </a:wholeTbl>
    <a:band2H>
      <a:tcTxStyle b="def" i="def"/>
      <a:tcStyle>
        <a:tcBdr/>
        <a:fill>
          <a:solidFill>
            <a:srgbClr val="F8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25" y="285750"/>
            <a:ext cx="10160000" cy="694531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3175"/>
            <a:ext cx="10691815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Num" sz="quarter" idx="2"/>
          </p:nvPr>
        </p:nvSpPr>
        <p:spPr>
          <a:xfrm>
            <a:off x="7662860" y="7007225"/>
            <a:ext cx="370071" cy="38368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25" y="285750"/>
            <a:ext cx="10160000" cy="694531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>
            <p:ph type="sldNum" sz="quarter" idx="2"/>
          </p:nvPr>
        </p:nvSpPr>
        <p:spPr>
          <a:xfrm>
            <a:off x="7654501" y="6800556"/>
            <a:ext cx="2492165" cy="4064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>
              <a:defRPr sz="12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00250" y="848357"/>
            <a:ext cx="8544561" cy="183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961536" y="2686755"/>
            <a:ext cx="4183275" cy="4869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654501" y="7003756"/>
            <a:ext cx="2492165" cy="406401"/>
          </a:xfrm>
          <a:prstGeom prst="rect">
            <a:avLst/>
          </a:prstGeom>
          <a:ln w="12700">
            <a:miter lim="400000"/>
          </a:ln>
        </p:spPr>
        <p:txBody>
          <a:bodyPr wrap="none" lIns="52144" tIns="52144" rIns="52144" bIns="52144">
            <a:spAutoFit/>
          </a:bodyPr>
          <a:lstStyle>
            <a:lvl1pPr>
              <a:defRPr sz="1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0825" marR="0" indent="-250825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94238" marR="0" indent="-289413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50095" marR="0" indent="-342032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908923" marR="0" indent="-396039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34164" marR="0" indent="-418039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891364" marR="0" indent="-418039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48566" marR="0" indent="-418039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05766" marR="0" indent="-418041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262966" marR="0" indent="-418041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mailto:ADMIN@SPMARKET.BIZ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3126322" y="2351432"/>
            <a:ext cx="4217604" cy="93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5500"/>
            </a:lvl1pPr>
          </a:lstStyle>
          <a:p>
            <a:pPr/>
            <a:r>
              <a:t>SP MARKET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821272" y="471832"/>
            <a:ext cx="6195565" cy="450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/>
            </a:lvl1pPr>
          </a:lstStyle>
          <a:p>
            <a:pPr/>
            <a:r>
              <a:t>ЧТО ТАКОЕ СОВМЕСТНЫЕ ПОКУПКИ?  </a:t>
            </a:r>
          </a:p>
        </p:txBody>
      </p:sp>
      <p:sp>
        <p:nvSpPr>
          <p:cNvPr id="54" name="Shape 54"/>
          <p:cNvSpPr/>
          <p:nvPr/>
        </p:nvSpPr>
        <p:spPr>
          <a:xfrm>
            <a:off x="757067" y="2859432"/>
            <a:ext cx="9368547" cy="130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600"/>
            </a:pPr>
            <a:r>
              <a:t>Совместная закупка - это организация коллективной </a:t>
            </a:r>
          </a:p>
          <a:p>
            <a:pPr algn="ctr">
              <a:defRPr b="1" sz="2600"/>
            </a:pPr>
            <a:r>
              <a:t>покупки напрямую у поставщика, </a:t>
            </a:r>
          </a:p>
          <a:p>
            <a:pPr algn="ctr">
              <a:defRPr b="1" sz="2600"/>
            </a:pPr>
            <a:r>
              <a:t>по оптовым ценам.</a:t>
            </a:r>
          </a:p>
        </p:txBody>
      </p:sp>
      <p:sp>
        <p:nvSpPr>
          <p:cNvPr id="55" name="Shape 55"/>
          <p:cNvSpPr/>
          <p:nvPr/>
        </p:nvSpPr>
        <p:spPr>
          <a:xfrm>
            <a:off x="2059522" y="5323232"/>
            <a:ext cx="6763636" cy="42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/>
            </a:lvl1pPr>
          </a:lstStyle>
          <a:p>
            <a:pPr/>
            <a:r>
              <a:t>Цены и качество регулируют сами покупатели.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2"/>
      <p:bldP build="whole" bldLvl="1" animBg="1" rev="0" advAuto="0" spid="5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75222" y="459132"/>
            <a:ext cx="4926073" cy="450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/>
            </a:lvl1pPr>
          </a:lstStyle>
          <a:p>
            <a:pPr/>
            <a:r>
              <a:t>Особенности работы SP Market</a:t>
            </a:r>
          </a:p>
        </p:txBody>
      </p:sp>
      <p:sp>
        <p:nvSpPr>
          <p:cNvPr id="58" name="Shape 58"/>
          <p:cNvSpPr/>
          <p:nvPr/>
        </p:nvSpPr>
        <p:spPr>
          <a:xfrm>
            <a:off x="357506" y="5806569"/>
            <a:ext cx="10192154" cy="111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/>
            </a:lvl1pPr>
          </a:lstStyle>
          <a:p>
            <a:pPr/>
            <a:r>
              <a:t>6) Помимо того, что и так дешевле + начисляется возврат (Cash back) в личный кабинет как с  личных покупок,так и с построенной сети потребителей</a:t>
            </a:r>
          </a:p>
        </p:txBody>
      </p:sp>
      <p:sp>
        <p:nvSpPr>
          <p:cNvPr id="59" name="Shape 59"/>
          <p:cNvSpPr/>
          <p:nvPr/>
        </p:nvSpPr>
        <p:spPr>
          <a:xfrm>
            <a:off x="370422" y="2183040"/>
            <a:ext cx="9759922" cy="111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/>
            </a:lvl1pPr>
          </a:lstStyle>
          <a:p>
            <a:pPr/>
            <a:r>
              <a:t>1) Реализация совместной закупки абсолютно любого товара , либо услуги</a:t>
            </a:r>
          </a:p>
        </p:txBody>
      </p:sp>
      <p:sp>
        <p:nvSpPr>
          <p:cNvPr id="60" name="Shape 60"/>
          <p:cNvSpPr/>
          <p:nvPr/>
        </p:nvSpPr>
        <p:spPr>
          <a:xfrm>
            <a:off x="383122" y="3169003"/>
            <a:ext cx="7855811" cy="42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/>
            </a:lvl1pPr>
          </a:lstStyle>
          <a:p>
            <a:pPr/>
            <a:r>
              <a:t>2) Возможность реализации межрегиональной закупки</a:t>
            </a:r>
          </a:p>
        </p:txBody>
      </p:sp>
      <p:sp>
        <p:nvSpPr>
          <p:cNvPr id="61" name="Shape 61"/>
          <p:cNvSpPr/>
          <p:nvPr/>
        </p:nvSpPr>
        <p:spPr>
          <a:xfrm>
            <a:off x="370422" y="3948841"/>
            <a:ext cx="4269991" cy="42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/>
            </a:lvl1pPr>
          </a:lstStyle>
          <a:p>
            <a:pPr/>
            <a:r>
              <a:t>3) Товарооборот неограничен</a:t>
            </a:r>
          </a:p>
        </p:txBody>
      </p:sp>
      <p:sp>
        <p:nvSpPr>
          <p:cNvPr id="62" name="Shape 62"/>
          <p:cNvSpPr/>
          <p:nvPr/>
        </p:nvSpPr>
        <p:spPr>
          <a:xfrm>
            <a:off x="360021" y="4568084"/>
            <a:ext cx="10187125" cy="42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/>
            </a:lvl1pPr>
          </a:lstStyle>
          <a:p>
            <a:pPr/>
            <a:r>
              <a:t>4) Территория деятельности не ограничена, обьединение в единую сеть</a:t>
            </a:r>
          </a:p>
        </p:txBody>
      </p:sp>
      <p:sp>
        <p:nvSpPr>
          <p:cNvPr id="63" name="Shape 63"/>
          <p:cNvSpPr/>
          <p:nvPr/>
        </p:nvSpPr>
        <p:spPr>
          <a:xfrm>
            <a:off x="345022" y="5187326"/>
            <a:ext cx="9373232" cy="42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/>
            </a:lvl1pPr>
          </a:lstStyle>
          <a:p>
            <a:pPr/>
            <a:r>
              <a:t>5) Оплата заказов Электронными деньгами со счета в Л/кабинете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3"/>
      <p:bldP build="whole" bldLvl="1" animBg="1" rev="0" advAuto="0" spid="59" grpId="1"/>
      <p:bldP build="whole" bldLvl="1" animBg="1" rev="0" advAuto="0" spid="63" grpId="5"/>
      <p:bldP build="whole" bldLvl="1" animBg="1" rev="0" advAuto="0" spid="60" grpId="2"/>
      <p:bldP build="whole" bldLvl="1" animBg="1" rev="0" advAuto="0" spid="62" grpId="4"/>
      <p:bldP build="whole" bldLvl="1" animBg="1" rev="0" advAuto="0" spid="58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504153" y="1868832"/>
            <a:ext cx="8895789" cy="81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400"/>
            </a:pPr>
            <a:r>
              <a:t>Приобретать товары и услуги может каждый желающий,</a:t>
            </a:r>
          </a:p>
          <a:p>
            <a:pPr algn="ctr">
              <a:defRPr b="1" sz="2400"/>
            </a:pPr>
            <a:r>
              <a:t> но привилегии у всех разные </a:t>
            </a:r>
          </a:p>
        </p:txBody>
      </p:sp>
      <p:sp>
        <p:nvSpPr>
          <p:cNvPr id="66" name="Shape 66"/>
          <p:cNvSpPr/>
          <p:nvPr/>
        </p:nvSpPr>
        <p:spPr>
          <a:xfrm>
            <a:off x="527864" y="2783232"/>
            <a:ext cx="9624972" cy="145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200"/>
            </a:pPr>
            <a:r>
              <a:t>1) Клиенты не имеющие взаимоотношений с Корпорацией Международный Автоклуб, приобретают товары и услуги дешевле.</a:t>
            </a:r>
          </a:p>
          <a:p>
            <a:pPr>
              <a:defRPr b="1" sz="2200"/>
            </a:pPr>
          </a:p>
          <a:p>
            <a:pPr>
              <a:defRPr b="1" sz="2200"/>
            </a:pPr>
            <a:r>
              <a:t>2) Потребители , покупают дешевле + получают Cash back (скидку).</a:t>
            </a:r>
          </a:p>
        </p:txBody>
      </p:sp>
      <p:sp>
        <p:nvSpPr>
          <p:cNvPr id="67" name="Shape 67"/>
          <p:cNvSpPr/>
          <p:nvPr/>
        </p:nvSpPr>
        <p:spPr>
          <a:xfrm>
            <a:off x="603302" y="4853332"/>
            <a:ext cx="9474096" cy="111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200"/>
            </a:pPr>
            <a:r>
              <a:t>3) Партнеры , покупают дешевле + получают Cash back от личных </a:t>
            </a:r>
          </a:p>
          <a:p>
            <a:pPr>
              <a:defRPr b="1" sz="2200"/>
            </a:pPr>
            <a:r>
              <a:t>    покупок (скидку) + Cash back с сети.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 idx="4294967295"/>
          </p:nvPr>
        </p:nvSpPr>
        <p:spPr>
          <a:xfrm>
            <a:off x="1805781" y="2625725"/>
            <a:ext cx="9086851" cy="6826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ПРИСОЕДИНЯЙТЕСЬ! С НАМИ ДЕШЕВЛЕ!</a:t>
            </a:r>
          </a:p>
        </p:txBody>
      </p:sp>
      <p:sp>
        <p:nvSpPr>
          <p:cNvPr id="70" name="Shape 70"/>
          <p:cNvSpPr/>
          <p:nvPr>
            <p:ph type="body" sz="quarter" idx="4294967295"/>
          </p:nvPr>
        </p:nvSpPr>
        <p:spPr>
          <a:xfrm>
            <a:off x="7988299" y="6611935"/>
            <a:ext cx="2405067" cy="60166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ctr"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spmarket.biz</a:t>
            </a:r>
          </a:p>
        </p:txBody>
      </p:sp>
      <p:pic>
        <p:nvPicPr>
          <p:cNvPr id="71" name="image73.png" descr="C:\Users\Татьяна\Desktop\images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6175" y="6483350"/>
            <a:ext cx="652463" cy="65246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1716622" y="4363557"/>
            <a:ext cx="7466327" cy="847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5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ADMIN@SPMARKET.BIZ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